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handoutMasterIdLst>
    <p:handoutMasterId r:id="rId29"/>
  </p:handoutMasterIdLst>
  <p:sldIdLst>
    <p:sldId id="272" r:id="rId5"/>
    <p:sldId id="274" r:id="rId6"/>
    <p:sldId id="290" r:id="rId7"/>
    <p:sldId id="303" r:id="rId8"/>
    <p:sldId id="297" r:id="rId9"/>
    <p:sldId id="282" r:id="rId10"/>
    <p:sldId id="300" r:id="rId11"/>
    <p:sldId id="283" r:id="rId12"/>
    <p:sldId id="284" r:id="rId13"/>
    <p:sldId id="285" r:id="rId14"/>
    <p:sldId id="293" r:id="rId15"/>
    <p:sldId id="304" r:id="rId16"/>
    <p:sldId id="287" r:id="rId17"/>
    <p:sldId id="286" r:id="rId18"/>
    <p:sldId id="291" r:id="rId19"/>
    <p:sldId id="299" r:id="rId20"/>
    <p:sldId id="294" r:id="rId21"/>
    <p:sldId id="292" r:id="rId22"/>
    <p:sldId id="296" r:id="rId23"/>
    <p:sldId id="302" r:id="rId24"/>
    <p:sldId id="295" r:id="rId25"/>
    <p:sldId id="298" r:id="rId26"/>
    <p:sldId id="301" r:id="rId27"/>
    <p:sldId id="266" r:id="rId2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James" userId="570b4dc8-2146-40f1-9f5d-b2e94dd7ee58" providerId="ADAL" clId="{80694890-A13E-4350-ABCB-B44C4F66570F}"/>
    <pc:docChg chg="custSel modSld">
      <pc:chgData name="Louise James" userId="570b4dc8-2146-40f1-9f5d-b2e94dd7ee58" providerId="ADAL" clId="{80694890-A13E-4350-ABCB-B44C4F66570F}" dt="2022-07-14T08:25:06.040" v="0" actId="313"/>
      <pc:docMkLst>
        <pc:docMk/>
      </pc:docMkLst>
      <pc:sldChg chg="modSp">
        <pc:chgData name="Louise James" userId="570b4dc8-2146-40f1-9f5d-b2e94dd7ee58" providerId="ADAL" clId="{80694890-A13E-4350-ABCB-B44C4F66570F}" dt="2022-07-14T08:25:06.040" v="0" actId="313"/>
        <pc:sldMkLst>
          <pc:docMk/>
          <pc:sldMk cId="3336683194" sldId="302"/>
        </pc:sldMkLst>
        <pc:spChg chg="mod">
          <ac:chgData name="Louise James" userId="570b4dc8-2146-40f1-9f5d-b2e94dd7ee58" providerId="ADAL" clId="{80694890-A13E-4350-ABCB-B44C4F66570F}" dt="2022-07-14T08:25:06.040" v="0" actId="313"/>
          <ac:spMkLst>
            <pc:docMk/>
            <pc:sldMk cId="3336683194" sldId="302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CF12B-3A1B-4698-B33D-7061A1BC55EA}" type="datetimeFigureOut">
              <a:rPr lang="en-GB" smtClean="0"/>
              <a:t>14/07/2022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E3E00-9DD4-4860-8759-AC85F3B1C2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971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492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3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419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4197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515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43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3165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85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7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616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049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76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869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819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085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15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34D819-9F07-4261-B09B-9E467E5D9002}" type="datetimeFigureOut">
              <a:rPr lang="en-US" smtClean="0"/>
              <a:pPr/>
              <a:t>7/14/2022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7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imarysite-prod-sorted.s3.amazonaws.com/longrow/UploadedDocument/05192004-e4a7-4e40-b771-a4fc60b52f1f/prospectus-2022-23.pdf" TargetMode="External"/><Relationship Id="rId2" Type="http://schemas.openxmlformats.org/officeDocument/2006/relationships/hyperlink" Target="https://primarysite-prod-sorted.s3.amazonaws.com/longrow/UploadedDocument/dfa89af2-981e-48b8-a07b-73ff9c248ac0/school-calendar-2022-23-1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imarysite-prod-sorted.s3.amazonaws.com/longrow/UploadedDocument/c09f508b-8208-4314-af2f-6f93efa874a6/long-row-asc-letter-parents-booking-info-and-prices.pdf" TargetMode="External"/><Relationship Id="rId2" Type="http://schemas.openxmlformats.org/officeDocument/2006/relationships/hyperlink" Target="https://forms.office.com/Pages/ResponsePage.aspx?id=54uQwP9rOUSQiVxsnKnx0chNC1dGIfFAn12y6U3X7lhUN1hFOEw0UDBJVFc4WVpONU02OFFIQThWRS4u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hyperlink" Target="https://primarysite-prod-sorted.s3.amazonaws.com/longrow/UploadedDocument/447962ef-7a45-42d5-a939-adb0823aa31f/uniform-nov-2021-amended-to-include-house-tshirt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hyperlink" Target="https://longrow.secure-primarysite.net/forest-schools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rimarysite-prod-sorted.s3.amazonaws.com/longrow/UploadedDocument/9a882385-d5ae-43e0-9987-2171968fce33/rocksteady-enrolment-letter-2022.pdf" TargetMode="External"/><Relationship Id="rId2" Type="http://schemas.openxmlformats.org/officeDocument/2006/relationships/hyperlink" Target="https://primarysite-prod-sorted.s3.amazonaws.com/longrow/UploadedDocument/85e1aba69ef84c8b83fb7b9deabffde2/music-lessons-with-mr-barks-long-row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fif"/><Relationship Id="rId4" Type="http://schemas.openxmlformats.org/officeDocument/2006/relationships/hyperlink" Target="https://form.jotform.com/elissa_johnson/20m-piano-lesson-contract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hyperlink" Target="https://primarysite-prod-sorted.s3.amazonaws.com/longrow/UploadedDocument/063b70a1-1586-4b4c-a863-6e30f6ff080a/every-school-day-counts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ongrow.secure-primarysite.net/" TargetMode="External"/><Relationship Id="rId2" Type="http://schemas.openxmlformats.org/officeDocument/2006/relationships/hyperlink" Target="https://primarysite-prod-sorted.s3.amazonaws.com/longrow/UploadedDocument/8cbc1313-8900-4b85-88e0-f5b453b0ff72/school-app-parents-guide-february-2021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fif"/><Relationship Id="rId4" Type="http://schemas.openxmlformats.org/officeDocument/2006/relationships/hyperlink" Target="mailto:info@longrow.derbyshire.sch.u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hyperlink" Target="https://www.parentpay.com/parent-faqs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ttrockstars.com/" TargetMode="External"/><Relationship Id="rId7" Type="http://schemas.openxmlformats.org/officeDocument/2006/relationships/image" Target="../media/image8.jpeg"/><Relationship Id="rId2" Type="http://schemas.openxmlformats.org/officeDocument/2006/relationships/hyperlink" Target="https://whiterosemaths.com/resources/1-minute-math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fif"/><Relationship Id="rId5" Type="http://schemas.openxmlformats.org/officeDocument/2006/relationships/hyperlink" Target="https://www.supersonicphonicfriends.co.uk/" TargetMode="External"/><Relationship Id="rId4" Type="http://schemas.openxmlformats.org/officeDocument/2006/relationships/hyperlink" Target="http://www.topmarks.co.uk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longrow.derbyshire.sch.uk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240" y="1063025"/>
            <a:ext cx="822967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Long Row Primary and Nursery School</a:t>
            </a:r>
            <a:br>
              <a:rPr lang="en-GB" sz="2800" b="1" dirty="0">
                <a:latin typeface="Comic Sans MS" panose="030F0702030302020204" pitchFamily="66" charset="0"/>
              </a:rPr>
            </a:b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>Essential school information 2022-23</a:t>
            </a:r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read on for information to help your child/ren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to settle into school in September.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We look forward to welcoming our new families.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r"/>
            <a:r>
              <a:rPr lang="en-GB" sz="2000" dirty="0">
                <a:latin typeface="Comic Sans MS" panose="030F0702030302020204" pitchFamily="66" charset="0"/>
              </a:rPr>
              <a:t>July 2022</a:t>
            </a:r>
            <a:endParaRPr lang="en-GB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ABFF0B-0B06-48AE-8A0C-88C4713D9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12" y="558104"/>
            <a:ext cx="1935604" cy="6485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2F25D4-D87D-4228-B28F-ACC17B284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9457" y="225052"/>
            <a:ext cx="1550309" cy="155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9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57373" y="650038"/>
            <a:ext cx="1007725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Transition – is key to pupil success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Staff handover discussions - staff at Long Row know their children well. 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Teachers have had time to get to know more information about your children’s strengths and next steps in learning; as well as finding out about medical, social and emotional needs. </a:t>
            </a:r>
          </a:p>
          <a:p>
            <a:pPr algn="ctr"/>
            <a:endParaRPr lang="en-GB" b="1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Week of 11</a:t>
            </a:r>
            <a:r>
              <a:rPr lang="en-GB" baseline="30000" dirty="0">
                <a:latin typeface="Comic Sans MS" panose="030F0702030302020204" pitchFamily="66" charset="0"/>
              </a:rPr>
              <a:t>th</a:t>
            </a:r>
            <a:r>
              <a:rPr lang="en-GB" dirty="0">
                <a:latin typeface="Comic Sans MS" panose="030F0702030302020204" pitchFamily="66" charset="0"/>
              </a:rPr>
              <a:t> July – we have a new enterprise themed transition week this year – your child will spend Mon-Thurs with their new teachers in their new classrooms. We welcome our new Reception children into school on Monday and Tuesday 10-2pm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GB" b="1" dirty="0">
                <a:latin typeface="Comic Sans MS" panose="030F0702030302020204" pitchFamily="66" charset="0"/>
              </a:rPr>
              <a:t>Thursday 14</a:t>
            </a:r>
            <a:r>
              <a:rPr lang="en-GB" b="1" baseline="30000" dirty="0">
                <a:latin typeface="Comic Sans MS" panose="030F0702030302020204" pitchFamily="66" charset="0"/>
              </a:rPr>
              <a:t>th</a:t>
            </a:r>
            <a:r>
              <a:rPr lang="en-GB" b="1" dirty="0">
                <a:latin typeface="Comic Sans MS" panose="030F0702030302020204" pitchFamily="66" charset="0"/>
              </a:rPr>
              <a:t> July </a:t>
            </a:r>
            <a:r>
              <a:rPr lang="en-GB" dirty="0">
                <a:latin typeface="Comic Sans MS" panose="030F0702030302020204" pitchFamily="66" charset="0"/>
              </a:rPr>
              <a:t>– pupil enterprise event will begin at 2.30pm. 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Please enter through the main gate. 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Please come along and purchase some of their products. </a:t>
            </a:r>
          </a:p>
          <a:p>
            <a:pPr algn="ctr"/>
            <a:endParaRPr lang="en-GB" b="1" dirty="0">
              <a:latin typeface="Comic Sans MS" panose="030F0702030302020204" pitchFamily="66" charset="0"/>
            </a:endParaRPr>
          </a:p>
          <a:p>
            <a:pPr algn="ctr"/>
            <a:r>
              <a:rPr lang="en-GB" b="1" dirty="0">
                <a:latin typeface="Comic Sans MS" panose="030F0702030302020204" pitchFamily="66" charset="0"/>
              </a:rPr>
              <a:t>Friday 15</a:t>
            </a:r>
            <a:r>
              <a:rPr lang="en-GB" b="1" baseline="30000" dirty="0">
                <a:latin typeface="Comic Sans MS" panose="030F0702030302020204" pitchFamily="66" charset="0"/>
              </a:rPr>
              <a:t>th</a:t>
            </a:r>
            <a:r>
              <a:rPr lang="en-GB" b="1" dirty="0">
                <a:latin typeface="Comic Sans MS" panose="030F0702030302020204" pitchFamily="66" charset="0"/>
              </a:rPr>
              <a:t> July </a:t>
            </a:r>
            <a:r>
              <a:rPr lang="en-GB" dirty="0">
                <a:latin typeface="Comic Sans MS" panose="030F0702030302020204" pitchFamily="66" charset="0"/>
              </a:rPr>
              <a:t>– New starter Nursery visits - allocated times have been given.</a:t>
            </a:r>
          </a:p>
          <a:p>
            <a:pPr algn="ctr"/>
            <a:endParaRPr lang="en-GB" b="1" dirty="0">
              <a:latin typeface="Comic Sans MS" panose="030F0702030302020204" pitchFamily="66" charset="0"/>
            </a:endParaRPr>
          </a:p>
          <a:p>
            <a:pPr algn="ctr"/>
            <a:r>
              <a:rPr lang="en-GB" b="1" dirty="0">
                <a:latin typeface="Comic Sans MS" panose="030F0702030302020204" pitchFamily="66" charset="0"/>
              </a:rPr>
              <a:t>Mon 18</a:t>
            </a:r>
            <a:r>
              <a:rPr lang="en-GB" b="1" baseline="30000" dirty="0">
                <a:latin typeface="Comic Sans MS" panose="030F0702030302020204" pitchFamily="66" charset="0"/>
              </a:rPr>
              <a:t>th</a:t>
            </a:r>
            <a:r>
              <a:rPr lang="en-GB" b="1" dirty="0">
                <a:latin typeface="Comic Sans MS" panose="030F0702030302020204" pitchFamily="66" charset="0"/>
              </a:rPr>
              <a:t> July </a:t>
            </a:r>
            <a:r>
              <a:rPr lang="en-GB" dirty="0">
                <a:latin typeface="Comic Sans MS" panose="030F0702030302020204" pitchFamily="66" charset="0"/>
              </a:rPr>
              <a:t>– 3.20-4.30pm - Open evening, meet your new teacher, see your child’s Art and DT work completed in their creative learning this term</a:t>
            </a:r>
            <a:r>
              <a:rPr lang="en-GB" sz="2000" dirty="0">
                <a:latin typeface="Comic Sans MS" panose="030F0702030302020204" pitchFamily="66" charset="0"/>
              </a:rPr>
              <a:t>. </a:t>
            </a:r>
          </a:p>
          <a:p>
            <a:pPr algn="ctr"/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3" y="697378"/>
            <a:ext cx="1775852" cy="595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3435" y="235464"/>
            <a:ext cx="1269673" cy="126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45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5485" y="1063025"/>
            <a:ext cx="973788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Diary dates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Please click the link for school holiday and inset days –</a:t>
            </a:r>
            <a:r>
              <a:rPr lang="en-GB" sz="2000" dirty="0">
                <a:latin typeface="Comic Sans MS" panose="030F0702030302020204" pitchFamily="66" charset="0"/>
                <a:hlinkClick r:id="rId2"/>
              </a:rPr>
              <a:t>school-calendar-2022-23-1.pdf (primarysite-prod-sorted.s3.amazonaws.com)</a:t>
            </a:r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Diary dates for events will be added throughout the year on newsletters and the online school calendar.</a:t>
            </a:r>
          </a:p>
          <a:p>
            <a:pPr algn="ctr"/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School Prospectus –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  <a:hlinkClick r:id="rId3"/>
              </a:rPr>
              <a:t>prospectus-2022-23.pdf (primarysite-prod-sorted.s3.amazonaws.com)</a:t>
            </a:r>
            <a:r>
              <a:rPr lang="en-GB" sz="2000" dirty="0">
                <a:latin typeface="Comic Sans MS" panose="030F0702030302020204" pitchFamily="66" charset="0"/>
              </a:rPr>
              <a:t> </a:t>
            </a:r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2122712" y="1142135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562" y="500441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8748" y="32708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6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9559" y="1063025"/>
            <a:ext cx="10303497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Classes for September </a:t>
            </a:r>
          </a:p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EYFS and KS1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Please note we have new class names </a:t>
            </a:r>
          </a:p>
          <a:p>
            <a:pPr algn="ctr"/>
            <a:br>
              <a:rPr lang="en-GB" sz="2800" b="1" dirty="0">
                <a:latin typeface="Comic Sans MS" panose="030F0702030302020204" pitchFamily="66" charset="0"/>
              </a:rPr>
            </a:br>
            <a:r>
              <a:rPr lang="en-GB" sz="2000" dirty="0">
                <a:latin typeface="Comic Sans MS" panose="030F0702030302020204" pitchFamily="66" charset="0"/>
              </a:rPr>
              <a:t>Seedlings –  Nursery Reception class  - Miss Netherton, Mrs Waterfall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Saplings – Reception/Year 1 class - Mrs Jones, Mrs Driscoll, Mrs Lymer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                          and Mrs Bestwick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Fir – Year 1 and Year 2 - Mr Jenkins and Mrs Hartley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Willow – Year 1 and Year 2 - Mrs Smurthwaite, Mrs Varney and Miss Boot</a:t>
            </a:r>
          </a:p>
          <a:p>
            <a:pPr algn="ctr"/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2122712" y="1142135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62" y="500441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8748" y="32708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73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5485" y="1063025"/>
            <a:ext cx="9737887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Classes for September – KS2</a:t>
            </a:r>
          </a:p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Please note we have new class names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Pine – Year 3 – Mrs Kemp and Mrs Lenham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Maple – Year 4 – Mrs Deegan, Mrs Z-B and Mrs Lenham </a:t>
            </a:r>
          </a:p>
          <a:p>
            <a:pPr algn="ctr"/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Oak – Year 5 and Year 6 – Mrs Hamlin and Mrs Dawson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Chestnut – Year 5 and Year 6 - Mrs North and Mrs Carnelly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Sycamore – Year 5 and Year 6 - Miss Hollett, Mrs West and Mrs Varney</a:t>
            </a:r>
          </a:p>
          <a:p>
            <a:pPr algn="ctr"/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PPA teachers – Mrs Archer and Mrs Schumann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2122712" y="1142135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23" y="562189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319" y="32708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31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8030" y="742514"/>
            <a:ext cx="999241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Nursery routines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Nursery hours are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8.45am-11.45am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12-3pm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30 hrs is 8.45am-3pm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Children will enter and exit through their own EYFS gate.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(first gate as you come up Long Row)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Snacks and drinks available throughout sessions. Continuous outdoor provision throughout the day. School uniform to be encouraged.</a:t>
            </a:r>
          </a:p>
          <a:p>
            <a:pPr algn="ctr"/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All children are handed over to adults at the end of the day.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inform school via the adult on the gate in a morning if a different person is collecting at the end of the day. </a:t>
            </a:r>
          </a:p>
          <a:p>
            <a:pPr algn="ctr"/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96758" y="1138696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92" y="537047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319" y="264005"/>
            <a:ext cx="1442247" cy="144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9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8030" y="742514"/>
            <a:ext cx="999241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 Routines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Gates will open at 8.45 and close at 8.55 - after which time your child is late.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Reception pupils finish at 3.10pm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Children will enter and exit through their own EYFS gate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Children in Year 1 - Year 6 finish at 3.15pm.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enter and exit through the main school gate, off the large playground.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All children are handed over to adults at the end of the day.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inform school via the adult on the gate in a morning if a different person is collecting at the end of the day.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To develop independence, Year 6 children only, are allowed to walk home alone when permission has been received from an adult.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96758" y="1138696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92" y="537047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319" y="264005"/>
            <a:ext cx="1442247" cy="144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67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6032" y="1063025"/>
            <a:ext cx="955594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Lunchtimes Breaktimes Snacks 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Children have a morning break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10.15-10.30 for KS1 and 10.30-10.45 for KS2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Reception and KS1 all have access to indoor and outdoor learning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throughout the day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Lunchtimes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11:45 – 12:45 – Nursery, Reception and KS1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12:15 – 1:15 - Y3/4 and Y5/6 </a:t>
            </a:r>
          </a:p>
          <a:p>
            <a:pPr algn="ctr"/>
            <a:br>
              <a:rPr lang="en-GB" sz="2800" b="1" dirty="0">
                <a:latin typeface="Comic Sans MS" panose="030F0702030302020204" pitchFamily="66" charset="0"/>
              </a:rPr>
            </a:br>
            <a:r>
              <a:rPr lang="en-GB" b="1" dirty="0">
                <a:latin typeface="Comic Sans MS" panose="030F0702030302020204" pitchFamily="66" charset="0"/>
              </a:rPr>
              <a:t>EYFS and KS1 have free fruit available for a morning snack. </a:t>
            </a:r>
          </a:p>
          <a:p>
            <a:pPr algn="ctr"/>
            <a:r>
              <a:rPr lang="en-GB" b="1" dirty="0">
                <a:latin typeface="Comic Sans MS" panose="030F0702030302020204" pitchFamily="66" charset="0"/>
              </a:rPr>
              <a:t>KS2 please bring a healthy snack of fruit and vegetables only. </a:t>
            </a:r>
          </a:p>
          <a:p>
            <a:pPr algn="ctr"/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64773" y="1084218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29" y="562773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684" y="253003"/>
            <a:ext cx="1371097" cy="137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53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2874" y="789647"/>
            <a:ext cx="960119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Breakfast Club and After School Club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sz="1600" b="1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Our popular breakfast club is run by our staff, in the school hall, from 8am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Cost of £4.50 per pupil per day payable on parent pay.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Please click on the link below for booking and contract for the Breakfast Club 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 </a:t>
            </a:r>
            <a:r>
              <a:rPr lang="en-GB" sz="1600" dirty="0">
                <a:latin typeface="Comic Sans MS" panose="030F0702030302020204" pitchFamily="66" charset="0"/>
                <a:hlinkClick r:id="rId2"/>
              </a:rPr>
              <a:t>https://forms.office.com/Pages/ResponsePage.aspx?id=54uQwP9rOUSQiVxsnKnx0chNC1dGIfFAn12y6U3X7lhUN1hFOEw0UDBJVFc4WVpONU02OFFIQThWRS4u</a:t>
            </a:r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 (for any last minute bookings or to check availability please call the school office.)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We have a few nursery places available in Breakfast club. 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The after school club has run successfully at Long Row since January 2022  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This is run by Premier Education staff. 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Please click the link below for the contract and booking information for after school club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  <a:hlinkClick r:id="rId3"/>
              </a:rPr>
              <a:t>long-row-asc-letter-parents-booking-info-and-prices.pdf (primarysite-prod-sorted.s3.amazonaws.com)</a:t>
            </a:r>
            <a:r>
              <a:rPr lang="en-GB" sz="1600" dirty="0">
                <a:latin typeface="Comic Sans MS" panose="030F0702030302020204" pitchFamily="66" charset="0"/>
              </a:rPr>
              <a:t>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269" y="567530"/>
            <a:ext cx="2171504" cy="7275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6444" y="24797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3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1472" y="883916"/>
            <a:ext cx="9417937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Sports and P.E.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We have just been awarded the School Games Gold Award - July 2022.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The children are organised into 4 sports houses.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Siblings will always be placed in the same house.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The font colour represents the colour of their PE t-shirt.</a:t>
            </a:r>
          </a:p>
          <a:p>
            <a:pPr algn="ctr"/>
            <a:endParaRPr lang="en-GB" sz="9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Devonshire  </a:t>
            </a:r>
            <a:r>
              <a:rPr lang="en-GB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Nightingale</a:t>
            </a: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  </a:t>
            </a:r>
            <a:r>
              <a:rPr lang="en-GB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Strutts  </a:t>
            </a:r>
            <a:r>
              <a:rPr lang="en-GB" sz="2000" dirty="0">
                <a:solidFill>
                  <a:schemeClr val="bg1"/>
                </a:solidFill>
                <a:highlight>
                  <a:srgbClr val="000000"/>
                </a:highlight>
                <a:latin typeface="Comic Sans MS" panose="030F0702030302020204" pitchFamily="66" charset="0"/>
              </a:rPr>
              <a:t>Arkwright</a:t>
            </a:r>
            <a:r>
              <a:rPr lang="en-GB" sz="2000" dirty="0">
                <a:solidFill>
                  <a:srgbClr val="0070C0"/>
                </a:solidFill>
                <a:highlight>
                  <a:srgbClr val="000000"/>
                </a:highlight>
                <a:latin typeface="Comic Sans MS" panose="030F0702030302020204" pitchFamily="66" charset="0"/>
              </a:rPr>
              <a:t>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There will be 2 PE days a week (Y1-Y6) which you will be informed of, these change termly.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On your PE day please send your child to school in their PE uniform.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Long hair must to be tied back and jewellery removed.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08213" y="1245145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68" y="737213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736" y="24797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91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5591" y="906307"/>
            <a:ext cx="952081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Uniform – PE kit 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Children should wear their house coloured t-shirt with their school jumper.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Black or grey joggers or shorts in the warmer months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Black or dark grey trainers (with a small amount of white marking is permitted) suitable for both indoor and outdoor P.E.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note, children are expected to wear school PE kit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and not football kits that they wear to out of school clubs.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can we ask you to tie your child’s long hair back for attending school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as it can be as safety risk when playing. 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42" y="548677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239" y="236410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09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5591" y="906307"/>
            <a:ext cx="952081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School Uniform – on non PE days </a:t>
            </a:r>
          </a:p>
          <a:p>
            <a:pPr algn="ctr"/>
            <a:endParaRPr lang="en-GB" b="1" dirty="0">
              <a:latin typeface="Comic Sans MS" panose="030F0702030302020204" pitchFamily="66" charset="0"/>
            </a:endParaRPr>
          </a:p>
          <a:p>
            <a:pPr algn="ctr"/>
            <a:endParaRPr lang="en-GB" b="1" dirty="0">
              <a:latin typeface="Comic Sans MS" panose="030F0702030302020204" pitchFamily="66" charset="0"/>
            </a:endParaRPr>
          </a:p>
          <a:p>
            <a:pPr algn="ctr"/>
            <a:endParaRPr lang="en-GB" b="1">
              <a:latin typeface="Comic Sans MS" panose="030F0702030302020204" pitchFamily="66" charset="0"/>
            </a:endParaRPr>
          </a:p>
          <a:p>
            <a:pPr algn="ctr"/>
            <a:r>
              <a:rPr lang="en-GB" b="1" dirty="0">
                <a:latin typeface="Comic Sans MS" panose="030F0702030302020204" pitchFamily="66" charset="0"/>
              </a:rPr>
              <a:t>Please see our uniform policy – </a:t>
            </a:r>
          </a:p>
          <a:p>
            <a:pPr algn="ctr"/>
            <a:endParaRPr lang="en-GB" b="1" dirty="0">
              <a:latin typeface="Comic Sans MS" panose="030F0702030302020204" pitchFamily="66" charset="0"/>
            </a:endParaRPr>
          </a:p>
          <a:p>
            <a:pPr algn="ctr"/>
            <a:r>
              <a:rPr lang="en-GB" b="1" dirty="0">
                <a:latin typeface="Comic Sans MS" panose="030F0702030302020204" pitchFamily="66" charset="0"/>
                <a:hlinkClick r:id="rId2"/>
              </a:rPr>
              <a:t>https://primarysite-prod-sorted.s3.amazonaws.com/longrow/UploadedDocument/447962ef-7a45-42d5-a939-adb0823aa31f/uniform-nov-2021-amended-to-include-house-tshirt.pdf</a:t>
            </a:r>
            <a:r>
              <a:rPr lang="en-GB" b="1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42" y="548677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2239" y="236410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35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41196" y="667099"/>
            <a:ext cx="970960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Our Curriculum  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Autumn term – Discover (History focus)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Spring term – Explore (Geography focus)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Summer term – Create (Art and DT)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Alongside our core learning skills in English and Maths,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discrete learning takes place weekly in PE, Science, Music,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RE , PSHE and Computing.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French (KS2 only) 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We have a wonderful Forest School on site – sessions take place throughout the year for all our children.  Please see the link to our website for more information - </a:t>
            </a:r>
            <a:r>
              <a:rPr lang="en-GB" sz="2000" dirty="0">
                <a:latin typeface="Comic Sans MS" panose="030F0702030302020204" pitchFamily="66" charset="0"/>
                <a:hlinkClick r:id="rId2"/>
              </a:rPr>
              <a:t>Forest Schools | Long Row Primary School (secure-primarysite.net)</a:t>
            </a:r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96" y="558103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6168" y="24797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74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68925" y="789648"/>
            <a:ext cx="950277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Music at Long Row</a:t>
            </a:r>
          </a:p>
          <a:p>
            <a:pPr algn="ctr"/>
            <a:endParaRPr lang="en-GB" b="1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We currently have several opportunities in school for pupils to learn to play musical instruments. 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Long Row Choir is run by Mrs ZB throughout the year.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Mondays – The Derbyshire Music Partnership will be teaching flute to all Year 4 pupils,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this is FREE as part of the music curriculum. 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The following lessons can be booked and paid for directly with the following providers.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Tuesdays – Strings – violin, viola, cello (KS2) </a:t>
            </a:r>
            <a:r>
              <a:rPr lang="en-GB" sz="1600" dirty="0">
                <a:latin typeface="Comic Sans MS" panose="030F0702030302020204" pitchFamily="66" charset="0"/>
                <a:hlinkClick r:id="rId2"/>
              </a:rPr>
              <a:t>Copy of Orange with Grayscale Photos Event Program (primarysite-prod-sorted.s3.amazonaws.com)</a:t>
            </a:r>
            <a:r>
              <a:rPr lang="en-GB" sz="1600" dirty="0">
                <a:latin typeface="Comic Sans MS" panose="030F0702030302020204" pitchFamily="66" charset="0"/>
              </a:rPr>
              <a:t>      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         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Rock Steady Rock Bands (KS2) </a:t>
            </a:r>
            <a:r>
              <a:rPr lang="en-GB" sz="1600" dirty="0">
                <a:latin typeface="Comic Sans MS" panose="030F0702030302020204" pitchFamily="66" charset="0"/>
                <a:hlinkClick r:id="rId3"/>
              </a:rPr>
              <a:t>rocksteady-enrolment-letter-2022.pdf (primarysite-prod-sorted.s3.amazonaws.com)</a:t>
            </a:r>
            <a:endParaRPr lang="en-GB" sz="1600" dirty="0">
              <a:latin typeface="Comic Sans MS" panose="030F0702030302020204" pitchFamily="66" charset="0"/>
            </a:endParaRP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Friday – piano (all ages) bookable direct </a:t>
            </a:r>
            <a:r>
              <a:rPr lang="en-GB" sz="1600" dirty="0">
                <a:latin typeface="Comic Sans MS" panose="030F0702030302020204" pitchFamily="66" charset="0"/>
                <a:hlinkClick r:id="rId4"/>
              </a:rPr>
              <a:t>https://form.jotform.com/elissa_johnson/20m-piano-lesson-contract</a:t>
            </a:r>
            <a:r>
              <a:rPr lang="en-GB" sz="1600" dirty="0">
                <a:latin typeface="Comic Sans MS" panose="030F0702030302020204" pitchFamily="66" charset="0"/>
              </a:rPr>
              <a:t> </a:t>
            </a: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43" y="576112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6443" y="160739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46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0505" y="797194"/>
            <a:ext cx="10156819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Pastoral/Attendance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Mrs Davies is our school Learning Mentor and helps all ages of children throughout the week including nurture groups.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Our Family Resource worker, works in school one day a week and can signpost you to services beyond school that may be of help to you.</a:t>
            </a:r>
          </a:p>
          <a:p>
            <a:pPr algn="ctr"/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Your child is expected to attend school every day the school is open.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The National Expectation is 97% attendance for the school year.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Holidays will not be authorised.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Every day school day matters </a:t>
            </a:r>
            <a:r>
              <a:rPr lang="en-GB" sz="2000" dirty="0">
                <a:latin typeface="Comic Sans MS" panose="030F0702030302020204" pitchFamily="66" charset="0"/>
                <a:hlinkClick r:id="rId2"/>
              </a:rPr>
              <a:t>every-school-day-counts.pdf (primarysite-prod-sorted.s3.amazonaws.com)</a:t>
            </a:r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If you have any concerns about anything please discuss with your child's class teacher in the first instance, a referral will be made to pastoral services if needed. 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42" y="548677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2606" y="217300"/>
            <a:ext cx="1453940" cy="145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28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5591" y="906307"/>
            <a:ext cx="952081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Personal Belongings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No pencil cases please – we will supply everything children need for learning.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No jewellery is to be worn for school - except a watch and stud earrings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(both which must be removed independently for PE lessons).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No toys please – children come to school to learn and we have toys and games which belong to us which we encourage children to share.  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Reusable sports top drink bottles to be named and contain water only please in line with School Food and Drink Standards.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2224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42" y="548677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239" y="236410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11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52107" y="1063025"/>
            <a:ext cx="1030349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Lost Property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We have a growing box of lost property.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name all property, especially clothing. 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Anything named, if found, is returned to your child’s classroom.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Anything misplaced and not named is placed in the lost property box. This will be put out on the large playground every Friday, after school. 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Staff will not be asked to spend teaching time or lunchbreaks looking for lost items. </a:t>
            </a:r>
          </a:p>
          <a:p>
            <a:pPr algn="ctr"/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76" y="576958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6443" y="26708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82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02178" y="1034745"/>
            <a:ext cx="8323868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Long Row Parking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With consideration for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our school neighbours,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safety of all our pupils exiting school onto Long Row,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and emergency vehicles requiring access at all times.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Please do not park on Long Row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Pupil safety is everyone's responsibility. </a:t>
            </a:r>
            <a:r>
              <a:rPr lang="en-GB" sz="2800" dirty="0">
                <a:latin typeface="Comic Sans MS" panose="030F0702030302020204" pitchFamily="66" charset="0"/>
              </a:rPr>
              <a:t> </a:t>
            </a:r>
          </a:p>
          <a:p>
            <a:pPr algn="r"/>
            <a:r>
              <a:rPr lang="en-GB" sz="2000" dirty="0">
                <a:latin typeface="Comic Sans MS" panose="030F0702030302020204" pitchFamily="66" charset="0"/>
              </a:rPr>
              <a:t>Thank you 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96" y="531373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057" y="21969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82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5486" y="886310"/>
            <a:ext cx="960119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Website - School APP</a:t>
            </a:r>
          </a:p>
          <a:p>
            <a:pPr algn="ctr"/>
            <a:endParaRPr lang="en-GB" sz="1600" b="1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Here at Long Row communication is very important. We utilise our school app, website, online calendar, news items and Microsoft forms.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Please ensure you download the school app and activate your account with the authentication code to ensure you receive the relevant communications for your child/ren. </a:t>
            </a:r>
          </a:p>
          <a:p>
            <a:pPr algn="ctr"/>
            <a:endParaRPr lang="en-GB" sz="1600" b="1" dirty="0">
              <a:latin typeface="Comic Sans MS" panose="030F0702030302020204" pitchFamily="66" charset="0"/>
            </a:endParaRPr>
          </a:p>
          <a:p>
            <a:pPr algn="ctr"/>
            <a:r>
              <a:rPr lang="en-GB" sz="1600" b="1" dirty="0">
                <a:latin typeface="Comic Sans MS" panose="030F0702030302020204" pitchFamily="66" charset="0"/>
              </a:rPr>
              <a:t>Here is a handy ‘how to guide’ </a:t>
            </a:r>
          </a:p>
          <a:p>
            <a:pPr algn="ctr"/>
            <a:r>
              <a:rPr lang="en-GB" sz="1600" dirty="0">
                <a:latin typeface="Comic Sans MS" panose="030F0702030302020204" pitchFamily="66" charset="0"/>
                <a:hlinkClick r:id="rId2"/>
              </a:rPr>
              <a:t>school-app-parents-guide-february-2021.pdf (primarysite-prod-sorted.s3.amazonaws.com)</a:t>
            </a:r>
            <a:endParaRPr lang="en-GB" sz="1600" b="1" dirty="0">
              <a:latin typeface="Comic Sans MS" panose="030F0702030302020204" pitchFamily="66" charset="0"/>
            </a:endParaRPr>
          </a:p>
          <a:p>
            <a:pPr algn="ctr"/>
            <a:endParaRPr lang="en-GB" sz="1600" b="1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The school website contains termly newsletters, news items, school calendar and useful information. </a:t>
            </a:r>
          </a:p>
          <a:p>
            <a:pPr algn="ctr"/>
            <a:endParaRPr lang="en-GB" sz="1600" b="1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Please visit our website </a:t>
            </a:r>
            <a:r>
              <a:rPr lang="en-GB" sz="1600" b="1" dirty="0">
                <a:latin typeface="Comic Sans MS" panose="030F0702030302020204" pitchFamily="66" charset="0"/>
              </a:rPr>
              <a:t>- </a:t>
            </a:r>
            <a:r>
              <a:rPr lang="en-GB" sz="1600" dirty="0">
                <a:latin typeface="Comic Sans MS" panose="030F0702030302020204" pitchFamily="66" charset="0"/>
                <a:hlinkClick r:id="rId3"/>
              </a:rPr>
              <a:t>Home | Long Row Primary School (secure-primarysite.net)</a:t>
            </a:r>
            <a:endParaRPr lang="en-GB" sz="1600" dirty="0">
              <a:latin typeface="Comic Sans MS" panose="030F0702030302020204" pitchFamily="66" charset="0"/>
            </a:endParaRP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For urgent enquiries please call the office on 01773 823319.</a:t>
            </a: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School email – </a:t>
            </a:r>
            <a:r>
              <a:rPr lang="en-GB" sz="1600" dirty="0">
                <a:latin typeface="Comic Sans MS" panose="030F0702030302020204" pitchFamily="66" charset="0"/>
                <a:hlinkClick r:id="rId4"/>
              </a:rPr>
              <a:t>info@longrow.derbyshire.sch.uk</a:t>
            </a:r>
            <a:r>
              <a:rPr lang="en-GB" sz="1600" dirty="0">
                <a:latin typeface="Comic Sans MS" panose="030F0702030302020204" pitchFamily="66" charset="0"/>
              </a:rPr>
              <a:t>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269" y="590163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9739" y="216268"/>
            <a:ext cx="1345365" cy="134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46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77886" y="960194"/>
            <a:ext cx="732403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Communication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Newsletters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Emails 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New phones - voicemails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Questionnaires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Feedback – forms feedback 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see the governors bulletins on the Governor area of the website  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Plans and dates are Subject to change </a:t>
            </a:r>
            <a:endParaRPr lang="en-GB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68" y="737213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5105" y="737213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83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63193" y="1063025"/>
            <a:ext cx="96719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Parent Pay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At Long Row we are a cashless School.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We use a web-based provider called ParentPay to collect all payments into school, we also use this platform for our school visits and trips, school meals, events and donations. 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You will receive an activation letter during your Child’s first few weeks with us, please ensure you activate your account. 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see the online help for may FAQ regarding Parent Pay </a:t>
            </a:r>
            <a:r>
              <a:rPr lang="en-GB" sz="2000" u="sng" dirty="0">
                <a:latin typeface="Comic Sans MS" panose="030F0702030302020204" pitchFamily="66" charset="0"/>
                <a:hlinkClick r:id="rId2"/>
              </a:rPr>
              <a:t>Parents Get Started | FAQs - ParentPay</a:t>
            </a:r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   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04061" y="1197589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611" y="548915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541" y="257196"/>
            <a:ext cx="1382795" cy="138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02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0506" y="1063025"/>
            <a:ext cx="982688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Parent Support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Thank you for attending school events – these may be showcasing your child's learning, a fundraising event or to discuss your child's progress.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Thank you for supporting your child with homework – which may be research for their topic work, spellings, handwriting or practising a maths skill.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share books regularly and play games to learn new phonics sounds in EYFS/KS1  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Thank you for supporting your child’s class with resources – we may ask from time to time  for contribution towards consumables.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Payment items can be found on Parent Pay.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     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42" y="558104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073" y="247974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51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0505" y="808502"/>
            <a:ext cx="982688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Parent Support</a:t>
            </a:r>
          </a:p>
          <a:p>
            <a:pPr algn="ctr"/>
            <a:endParaRPr lang="en-GB" sz="28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We are grateful for the support from our active PTA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see the school website page – PTA email </a:t>
            </a:r>
          </a:p>
          <a:p>
            <a:pPr algn="ctr"/>
            <a:endParaRPr lang="en-GB" sz="2000" dirty="0">
              <a:highlight>
                <a:srgbClr val="FFFF00"/>
              </a:highlight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Some useful websites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One minute maths  </a:t>
            </a:r>
            <a:r>
              <a:rPr lang="en-GB" sz="2000" dirty="0">
                <a:latin typeface="Comic Sans MS" panose="030F0702030302020204" pitchFamily="66" charset="0"/>
                <a:hlinkClick r:id="rId2"/>
              </a:rPr>
              <a:t>https://whiterosemaths.com/resources/1-minute-maths</a:t>
            </a:r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TT Rock Stars  </a:t>
            </a:r>
            <a:r>
              <a:rPr lang="en-GB" sz="2000" dirty="0">
                <a:latin typeface="Comic Sans MS" panose="030F0702030302020204" pitchFamily="66" charset="0"/>
                <a:hlinkClick r:id="rId3"/>
              </a:rPr>
              <a:t>https://ttrockstars.com/</a:t>
            </a:r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Top Marks   </a:t>
            </a:r>
            <a:r>
              <a:rPr lang="en-GB" sz="2000" dirty="0">
                <a:latin typeface="Comic Sans MS" panose="030F0702030302020204" pitchFamily="66" charset="0"/>
                <a:hlinkClick r:id="rId4"/>
              </a:rPr>
              <a:t>www.topmarks.co.uk</a:t>
            </a:r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Supersonic phonics friends    </a:t>
            </a:r>
            <a:r>
              <a:rPr lang="en-GB" sz="2000" dirty="0">
                <a:latin typeface="Comic Sans MS" panose="030F0702030302020204" pitchFamily="66" charset="0"/>
                <a:hlinkClick r:id="rId5"/>
              </a:rPr>
              <a:t>https://www.supersonicphonicfriends.co.uk/</a:t>
            </a:r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br>
              <a:rPr lang="en-GB" sz="2000" dirty="0">
                <a:latin typeface="Comic Sans MS" panose="030F0702030302020204" pitchFamily="66" charset="0"/>
              </a:rPr>
            </a:br>
            <a:r>
              <a:rPr lang="en-GB" sz="2000" dirty="0">
                <a:latin typeface="Comic Sans MS" panose="030F0702030302020204" pitchFamily="66" charset="0"/>
              </a:rPr>
              <a:t>     </a:t>
            </a:r>
            <a:br>
              <a:rPr lang="en-GB" sz="2800" b="1" dirty="0">
                <a:latin typeface="Comic Sans MS" panose="030F0702030302020204" pitchFamily="66" charset="0"/>
              </a:rPr>
            </a:br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70505" y="1214367"/>
            <a:ext cx="9601196" cy="10797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endParaRPr lang="en-GB" sz="2800" b="1" dirty="0">
              <a:ln>
                <a:noFill/>
              </a:ln>
              <a:solidFill>
                <a:prstClr val="black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srgbClr val="0070C0"/>
                </a:solidFill>
                <a:ea typeface="+mn-ea"/>
                <a:cs typeface="+mn-cs"/>
              </a:rPr>
            </a:br>
            <a:br>
              <a:rPr lang="en-GB" sz="2800" b="1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br>
              <a:rPr lang="en-GB" sz="2000" b="1" dirty="0">
                <a:ln>
                  <a:noFill/>
                </a:ln>
                <a:solidFill>
                  <a:prstClr val="black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415D3D-0AAB-4254-8644-FAF78B2CF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842" y="558104"/>
            <a:ext cx="2385770" cy="79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B41E7A-16EC-4030-9FAD-619DEE4351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0057" y="247974"/>
            <a:ext cx="1576487" cy="157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02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2090" y="835378"/>
            <a:ext cx="3646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u="sng" dirty="0">
                <a:solidFill>
                  <a:srgbClr val="002060"/>
                </a:solidFill>
                <a:latin typeface="Comic Sans MS" panose="030F0702030302020204" pitchFamily="66" charset="0"/>
              </a:rPr>
              <a:t>Any Questions?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302" y="2055595"/>
            <a:ext cx="3578902" cy="19879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48768" y="4564040"/>
            <a:ext cx="1025970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Please remember to read all the information in newsletters and on the </a:t>
            </a: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school website (APP) carefully before you ring us. 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0178" y="1701718"/>
            <a:ext cx="52038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Headteacher:       Lisa White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Assistant Heads: Julie Jones (EYFS/KS1)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                            Donna Hamlin (KS2)  SENDCO:             Anna Smurthwaite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School Business Manager: Louise James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Pastoral support: Paula Davies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solidFill>
                  <a:srgbClr val="00B0F0"/>
                </a:solidFill>
                <a:latin typeface="Comic Sans MS" panose="030F0702030302020204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info@longrow.derbyshire.sch.uk</a:t>
            </a:r>
            <a:endParaRPr lang="en-GB" sz="2000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000" dirty="0">
                <a:latin typeface="Comic Sans MS" panose="030F0702030302020204" pitchFamily="66" charset="0"/>
              </a:rPr>
              <a:t>01773 823319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1514C-D23B-4B92-8C92-F753F0E88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768" y="737213"/>
            <a:ext cx="2385770" cy="7993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418173-45E2-4FCA-ACE2-679B617D7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5105" y="737213"/>
            <a:ext cx="1630102" cy="16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502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58683D612CFC4CAA1D1D19D2DEE5DE" ma:contentTypeVersion="14" ma:contentTypeDescription="Create a new document." ma:contentTypeScope="" ma:versionID="00a1a510b37f539a75b3bb56eeaebe69">
  <xsd:schema xmlns:xsd="http://www.w3.org/2001/XMLSchema" xmlns:xs="http://www.w3.org/2001/XMLSchema" xmlns:p="http://schemas.microsoft.com/office/2006/metadata/properties" xmlns:ns2="e4a9460e-fef9-4f90-9ace-b874768b1fd1" xmlns:ns3="42dbee49-f00f-4392-8944-72f95e8ad166" targetNamespace="http://schemas.microsoft.com/office/2006/metadata/properties" ma:root="true" ma:fieldsID="9a1c4ead870ea3f588339d63cde306d6" ns2:_="" ns3:_="">
    <xsd:import namespace="e4a9460e-fef9-4f90-9ace-b874768b1fd1"/>
    <xsd:import namespace="42dbee49-f00f-4392-8944-72f95e8ad1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a9460e-fef9-4f90-9ace-b874768b1f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25e5a16-5b80-40a2-90f6-e9577becbd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bee49-f00f-4392-8944-72f95e8ad16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14587c9-7838-4c50-a36e-76b0e043e030}" ma:internalName="TaxCatchAll" ma:showField="CatchAllData" ma:web="42dbee49-f00f-4392-8944-72f95e8ad1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a9460e-fef9-4f90-9ace-b874768b1fd1">
      <Terms xmlns="http://schemas.microsoft.com/office/infopath/2007/PartnerControls"/>
    </lcf76f155ced4ddcb4097134ff3c332f>
    <TaxCatchAll xmlns="42dbee49-f00f-4392-8944-72f95e8ad166" xsi:nil="true"/>
  </documentManagement>
</p:properties>
</file>

<file path=customXml/itemProps1.xml><?xml version="1.0" encoding="utf-8"?>
<ds:datastoreItem xmlns:ds="http://schemas.openxmlformats.org/officeDocument/2006/customXml" ds:itemID="{268099EE-2A74-45BB-86A4-AA15887C78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70E14B-A0F0-4930-8B5A-9B60E93933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a9460e-fef9-4f90-9ace-b874768b1fd1"/>
    <ds:schemaRef ds:uri="42dbee49-f00f-4392-8944-72f95e8ad1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FECE6A-4910-464D-A44C-5ECC6A43474D}">
  <ds:schemaRefs>
    <ds:schemaRef ds:uri="http://purl.org/dc/elements/1.1/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2dbee49-f00f-4392-8944-72f95e8ad166"/>
    <ds:schemaRef ds:uri="e4a9460e-fef9-4f90-9ace-b874768b1fd1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3548</TotalTime>
  <Words>2365</Words>
  <Application>Microsoft Office PowerPoint</Application>
  <PresentationFormat>Widescreen</PresentationFormat>
  <Paragraphs>385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Comic Sans MS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Boswell</dc:creator>
  <cp:lastModifiedBy>Louise James</cp:lastModifiedBy>
  <cp:revision>108</cp:revision>
  <cp:lastPrinted>2022-07-12T13:58:48Z</cp:lastPrinted>
  <dcterms:created xsi:type="dcterms:W3CDTF">2020-05-15T07:50:24Z</dcterms:created>
  <dcterms:modified xsi:type="dcterms:W3CDTF">2022-07-14T08:25:09Z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0x0101009758683D612CFC4CAA1D1D19D2DEE5DE</vt:lpwstr>
  </property>
  <property fmtid="{D5CDD505-2E9C-101B-9397-08002B2CF9AE}" pid="3" name="MediaServiceImageTags">
    <vt:lpwstr/>
  </property>
</Properties>
</file>